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tableStyles+xml" PartName="/ppt/tableStyles3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presentation.main+xml" PartName="/ppt/presentation.xml"/>
  <Override ContentType="application/vnd.openxmlformats-officedocument.presentationml.presProps+xml" PartName="/ppt/presProps3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3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3.xml><?xml version="1.0" encoding="utf-8"?>
<a:tblStyleLst xmlns:a="http://schemas.openxmlformats.org/drawingml/2006/main" xmlns:r="http://schemas.openxmlformats.org/officeDocument/2006/relationships" def="{90651C3A-4460-11DB-9652-00E08161165F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b="0" g="0" r="0"/>
        </a:fontRef>
        <a:schemeClr val="dk1"/>
      </a:tcTxStyle>
      <a:tcStyle>
        <a:tcBdr>
          <a:left>
            <a:ln cmpd="sng" w="12700">
              <a:solidFill>
                <a:schemeClr val="accent1"/>
              </a:solidFill>
            </a:ln>
          </a:left>
          <a:right>
            <a:ln cmpd="sng" w="12700">
              <a:solidFill>
                <a:schemeClr val="accent1"/>
              </a:solidFill>
            </a:ln>
          </a:right>
          <a:top>
            <a:ln cmpd="sng" w="12700">
              <a:solidFill>
                <a:schemeClr val="accent1"/>
              </a:solidFill>
            </a:ln>
          </a:top>
          <a:bottom>
            <a:ln cmpd="sng" w="12700">
              <a:solidFill>
                <a:schemeClr val="accent1"/>
              </a:solidFill>
            </a:ln>
          </a:bottom>
          <a:insideH>
            <a:ln cmpd="sng" w="12700">
              <a:solidFill>
                <a:schemeClr val="accent1"/>
              </a:solidFill>
            </a:ln>
          </a:insideH>
          <a:insideV>
            <a:ln cmpd="sng" w="12700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25400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b="0" g="0" r="0"/>
        </a:fontRef>
        <a:schemeClr val="dk1"/>
      </a:tcTxStyle>
      <a:tcStyle>
        <a:tcBdr>
          <a:left>
            <a:ln cmpd="sng" w="12700">
              <a:solidFill>
                <a:schemeClr val="accent3"/>
              </a:solidFill>
            </a:ln>
          </a:left>
          <a:right>
            <a:ln cmpd="sng" w="12700">
              <a:solidFill>
                <a:schemeClr val="accent3"/>
              </a:solidFill>
            </a:ln>
          </a:right>
          <a:top>
            <a:ln cmpd="sng" w="12700">
              <a:solidFill>
                <a:schemeClr val="accent3"/>
              </a:solidFill>
            </a:ln>
          </a:top>
          <a:bottom>
            <a:ln cmpd="sng" w="12700">
              <a:solidFill>
                <a:schemeClr val="accent3"/>
              </a:solidFill>
            </a:ln>
          </a:bottom>
          <a:insideH>
            <a:ln cmpd="sng" w="12700">
              <a:solidFill>
                <a:schemeClr val="accent3"/>
              </a:solidFill>
            </a:ln>
          </a:insideH>
          <a:insideV>
            <a:ln cmpd="sng" w="12700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25400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3.xml"/><Relationship Id="rId3" Type="http://schemas.openxmlformats.org/officeDocument/2006/relationships/tableStyles" Target="tableStyles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3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2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7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4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9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6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BE07C-0F90-483F-8F75-A8AB8A561C32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095A3-943F-432C-B5DB-18EFE7CA52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3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y1338/10000-movies-letterboxd-data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9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p1"/>
          <p:cNvSpPr txBox="1"/>
          <p:nvPr>
            <p:ph type="ctrTitle"/>
          </p:nvPr>
        </p:nvSpPr>
        <p:spPr>
          <a:xfrm>
            <a:off x="3498475" y="3969718"/>
            <a:ext cx="49695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s-ES" sz="3600"/>
              <a:t>Data scientist</a:t>
            </a:r>
            <a:endParaRPr b="1" sz="3600"/>
          </a:p>
        </p:txBody>
      </p:sp>
      <p:sp>
        <p:nvSpPr>
          <p:cNvPr id="5151" name="Google Shape;5151;p1"/>
          <p:cNvSpPr txBox="1"/>
          <p:nvPr/>
        </p:nvSpPr>
        <p:spPr>
          <a:xfrm>
            <a:off x="2500920" y="3328930"/>
            <a:ext cx="674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i="0" lang="es-E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Recomendación de películas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o Framed Roger Rabbit Folder Icon by dahlia069 on DeviantArt" id="5152" name="Google Shape;515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9973" y="1909783"/>
            <a:ext cx="2621688" cy="262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3" name="Google Shape;51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17" y="125193"/>
            <a:ext cx="3030529" cy="170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4" name="Google Shape;51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6171" y="170149"/>
            <a:ext cx="3367798" cy="1894385"/>
          </a:xfrm>
          <a:prstGeom prst="rect">
            <a:avLst/>
          </a:prstGeom>
          <a:noFill/>
          <a:ln>
            <a:noFill/>
          </a:ln>
        </p:spPr>
      </p:pic>
      <p:sp>
        <p:nvSpPr>
          <p:cNvPr descr="CINEMA PARADISO 1988 crítica reseña | The Movie Scores" id="5155" name="Google Shape;5155;p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6" name="Google Shape;51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575" y="4613290"/>
            <a:ext cx="3438768" cy="1925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 15 de marzo de 1972 se estrenó &quot;El Padrino&quot; | Radio Perfil" id="5157" name="Google Shape;515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47053" y="2273106"/>
            <a:ext cx="2976916" cy="211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nt Eastwood: 'Los puentes de Madison'" id="5158" name="Google Shape;515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9381" y="4613290"/>
            <a:ext cx="3541968" cy="19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9" name="Google Shape;515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3617" y="76488"/>
            <a:ext cx="2381582" cy="272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92331" y="600891"/>
            <a:ext cx="4493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Valores faltantes</a:t>
            </a:r>
            <a:endParaRPr lang="es-ES" dirty="0"/>
          </a:p>
          <a:p>
            <a:r>
              <a:rPr lang="es-ES" i="1" dirty="0" err="1"/>
              <a:t>Identificacion</a:t>
            </a:r>
            <a:r>
              <a:rPr lang="es-ES" i="1" dirty="0"/>
              <a:t> de valores faltantes y manejo</a:t>
            </a:r>
            <a:endParaRPr lang="es-ES" dirty="0"/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9" y="1371376"/>
            <a:ext cx="5425105" cy="42195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34" y="1828576"/>
            <a:ext cx="3629532" cy="32008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25" y="2009576"/>
            <a:ext cx="3219899" cy="28388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950" y="2380848"/>
            <a:ext cx="3762900" cy="220058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096000" y="941294"/>
            <a:ext cx="294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Numericas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752302" y="1154889"/>
            <a:ext cx="177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Categóricas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91512" y="1396535"/>
            <a:ext cx="1010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Visualización de distribución y cuantificación de valores extremos.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869673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50" y="60940"/>
            <a:ext cx="1737511" cy="457240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96351"/>
              </p:ext>
            </p:extLst>
          </p:nvPr>
        </p:nvGraphicFramePr>
        <p:xfrm>
          <a:off x="791512" y="2311642"/>
          <a:ext cx="10274052" cy="1080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24684">
                  <a:extLst>
                    <a:ext uri="{9D8B030D-6E8A-4147-A177-3AD203B41FA5}">
                      <a16:colId xmlns:a16="http://schemas.microsoft.com/office/drawing/2014/main" val="3555488554"/>
                    </a:ext>
                  </a:extLst>
                </a:gridCol>
                <a:gridCol w="3424684">
                  <a:extLst>
                    <a:ext uri="{9D8B030D-6E8A-4147-A177-3AD203B41FA5}">
                      <a16:colId xmlns:a16="http://schemas.microsoft.com/office/drawing/2014/main" val="1052242955"/>
                    </a:ext>
                  </a:extLst>
                </a:gridCol>
                <a:gridCol w="3424684">
                  <a:extLst>
                    <a:ext uri="{9D8B030D-6E8A-4147-A177-3AD203B41FA5}">
                      <a16:colId xmlns:a16="http://schemas.microsoft.com/office/drawing/2014/main" val="2711446199"/>
                    </a:ext>
                  </a:extLst>
                </a:gridCol>
              </a:tblGrid>
              <a:tr h="540457"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Calificación y Duración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distribución normal 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dirty="0" smtClean="0"/>
                        <a:t>Z-score</a:t>
                      </a:r>
                      <a:endParaRPr lang="en-US" sz="24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629441"/>
                  </a:ext>
                </a:extLst>
              </a:tr>
              <a:tr h="5404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0" dirty="0" smtClean="0"/>
                        <a:t>Vistas, </a:t>
                      </a:r>
                      <a:r>
                        <a:rPr lang="es-ES" sz="2400" b="0" dirty="0" err="1" smtClean="0"/>
                        <a:t>Likes</a:t>
                      </a:r>
                      <a:r>
                        <a:rPr lang="es-ES" sz="2400" b="0" dirty="0" smtClean="0"/>
                        <a:t> y Ratings</a:t>
                      </a:r>
                      <a:endParaRPr lang="en-US" sz="24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sesgo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0" dirty="0" smtClean="0"/>
                        <a:t>rango </a:t>
                      </a:r>
                      <a:r>
                        <a:rPr lang="es-ES" sz="2400" b="0" dirty="0" err="1" smtClean="0"/>
                        <a:t>intercuartílico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070812"/>
                  </a:ext>
                </a:extLst>
              </a:tr>
            </a:tbl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791512" y="5301454"/>
            <a:ext cx="1174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/>
              <a:t>Resto de variables se conservaron </a:t>
            </a:r>
            <a:r>
              <a:rPr lang="es-ES" sz="2400" dirty="0" err="1" smtClean="0"/>
              <a:t>outliers</a:t>
            </a:r>
            <a:r>
              <a:rPr lang="es-ES" sz="2400" dirty="0" smtClean="0"/>
              <a:t> por ser </a:t>
            </a:r>
            <a:r>
              <a:rPr lang="es-ES" sz="2400" dirty="0" smtClean="0"/>
              <a:t>valores </a:t>
            </a:r>
            <a:r>
              <a:rPr lang="es-ES" sz="2400" dirty="0" smtClean="0"/>
              <a:t>registrados.</a:t>
            </a:r>
            <a:endParaRPr lang="en-U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653979" y="4177399"/>
            <a:ext cx="371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 smtClean="0"/>
              <a:t>season</a:t>
            </a:r>
            <a:r>
              <a:rPr lang="es-ES" dirty="0" smtClean="0"/>
              <a:t>, episodios, series, </a:t>
            </a:r>
            <a:r>
              <a:rPr lang="es-ES" dirty="0" err="1" smtClean="0"/>
              <a:t>part</a:t>
            </a:r>
            <a:endParaRPr lang="es-E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&gt;210 min 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70271" y="4269731"/>
            <a:ext cx="1667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Duración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76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8" y="157703"/>
            <a:ext cx="5556681" cy="64544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79" y="720411"/>
            <a:ext cx="5539622" cy="65947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152" y="88040"/>
            <a:ext cx="4888075" cy="659380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7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90" y="1214846"/>
            <a:ext cx="9629143" cy="55076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417" y="966652"/>
            <a:ext cx="2207788" cy="283221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257" y="4050070"/>
            <a:ext cx="2139584" cy="2290614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5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7" y="746423"/>
            <a:ext cx="9560673" cy="5193453"/>
          </a:xfrm>
          <a:prstGeom prst="rect">
            <a:avLst/>
          </a:prstGeom>
        </p:spPr>
      </p:pic>
      <p:pic>
        <p:nvPicPr>
          <p:cNvPr id="3078" name="Picture 6" descr="Nate Cash - Biografía, mejores películas, series, imágenes y noticias | La  Vanguar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676" y="1214846"/>
            <a:ext cx="2076637" cy="31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499" y="4965528"/>
            <a:ext cx="3396501" cy="1902041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72" y="1091946"/>
            <a:ext cx="9302632" cy="530047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749" y="1369244"/>
            <a:ext cx="2975609" cy="1972958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3084" name="Picture 12" descr="Concepto | Historia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182" y="4132326"/>
            <a:ext cx="3645271" cy="274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9" y="1200695"/>
            <a:ext cx="8936934" cy="500923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77" y="1446333"/>
            <a:ext cx="3323162" cy="24891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604" y="4362994"/>
            <a:ext cx="3876735" cy="2170972"/>
          </a:xfrm>
          <a:prstGeom prst="rect">
            <a:avLst/>
          </a:prstGeom>
        </p:spPr>
      </p:pic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5046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1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68" y="671141"/>
            <a:ext cx="8393384" cy="5787638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28542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Outliers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0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2514" y="610830"/>
            <a:ext cx="10737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system-ui"/>
              </a:rPr>
              <a:t>Estandarización (Z-score): </a:t>
            </a:r>
            <a:r>
              <a:rPr lang="es-ES" dirty="0" smtClean="0">
                <a:latin typeface="system-ui"/>
              </a:rPr>
              <a:t>Calificación promedio </a:t>
            </a:r>
            <a:r>
              <a:rPr lang="es-ES" dirty="0">
                <a:latin typeface="system-ui"/>
              </a:rPr>
              <a:t>y Duración (variables con distribución normal)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522514" y="1146406"/>
            <a:ext cx="8408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system-ui"/>
              </a:rPr>
              <a:t>Normalización (Min-Max): Vistas, </a:t>
            </a:r>
            <a:r>
              <a:rPr lang="es-ES" dirty="0" err="1">
                <a:latin typeface="system-ui"/>
              </a:rPr>
              <a:t>Likes</a:t>
            </a:r>
            <a:r>
              <a:rPr lang="es-ES" dirty="0">
                <a:latin typeface="system-ui"/>
              </a:rPr>
              <a:t>, Ratings (variables con sesgo)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8" y="1681982"/>
            <a:ext cx="9651253" cy="41211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823" y="948849"/>
            <a:ext cx="4193177" cy="590915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aprendizaje supervisado</a:t>
            </a:r>
            <a:endParaRPr lang="en-US" sz="2400" b="1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90048"/>
              </p:ext>
            </p:extLst>
          </p:nvPr>
        </p:nvGraphicFramePr>
        <p:xfrm>
          <a:off x="593754" y="0"/>
          <a:ext cx="1159824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649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649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Estandarización</a:t>
                      </a:r>
                      <a:r>
                        <a:rPr lang="es-ES" sz="1600" baseline="0" dirty="0" smtClean="0">
                          <a:solidFill>
                            <a:schemeClr val="tx1"/>
                          </a:solidFill>
                        </a:rPr>
                        <a:t> y normalización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11" name="Rectángulo 10"/>
          <p:cNvSpPr/>
          <p:nvPr/>
        </p:nvSpPr>
        <p:spPr>
          <a:xfrm>
            <a:off x="3012876" y="19097"/>
            <a:ext cx="2128967" cy="508611"/>
          </a:xfrm>
          <a:prstGeom prst="rect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788331" y="5969382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system-ui"/>
              </a:rPr>
              <a:t>Conservamos los caracteres booleanos</a:t>
            </a:r>
            <a:endParaRPr lang="en-US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7886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0113" y="401823"/>
            <a:ext cx="8486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smtClean="0">
                <a:latin typeface="system-ui"/>
              </a:rPr>
              <a:t>Limpieza y análisis </a:t>
            </a:r>
            <a:r>
              <a:rPr lang="es-ES" i="1" dirty="0">
                <a:latin typeface="system-ui"/>
              </a:rPr>
              <a:t>exploratorio luego de la estandarización y normalización.</a:t>
            </a:r>
            <a:endParaRPr lang="en-US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416"/>
            <a:ext cx="2876951" cy="40391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125" y="1955158"/>
            <a:ext cx="2886478" cy="26864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777" y="3043181"/>
            <a:ext cx="5544324" cy="77163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70113" y="5913900"/>
            <a:ext cx="7572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>
                <a:latin typeface="system-ui"/>
              </a:rPr>
              <a:t>Transformación de datos categóricos </a:t>
            </a:r>
            <a:r>
              <a:rPr lang="es-ES" i="1" dirty="0" err="1">
                <a:latin typeface="system-ui"/>
              </a:rPr>
              <a:t>One</a:t>
            </a:r>
            <a:r>
              <a:rPr lang="es-ES" i="1" dirty="0">
                <a:latin typeface="system-ui"/>
              </a:rPr>
              <a:t> Hot </a:t>
            </a:r>
            <a:r>
              <a:rPr lang="es-ES" i="1" dirty="0" err="1">
                <a:latin typeface="system-ui"/>
              </a:rPr>
              <a:t>Encoding</a:t>
            </a:r>
            <a:endParaRPr lang="en-US" i="1" dirty="0"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07971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40080" y="307572"/>
            <a:ext cx="2646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Introducción</a:t>
            </a:r>
          </a:p>
          <a:p>
            <a:endParaRPr lang="en-US" dirty="0"/>
          </a:p>
        </p:txBody>
      </p:sp>
      <p:sp>
        <p:nvSpPr>
          <p:cNvPr id="4" name="Rectángulo 3"/>
          <p:cNvSpPr/>
          <p:nvPr/>
        </p:nvSpPr>
        <p:spPr>
          <a:xfrm>
            <a:off x="522514" y="1452669"/>
            <a:ext cx="1139081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En esta era de la conectividad constante, las plataformas ofrecen una amplia gama de programas, películas y documentales. </a:t>
            </a:r>
          </a:p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Las ventajas del </a:t>
            </a:r>
            <a:r>
              <a:rPr lang="es-ES" dirty="0" err="1" smtClean="0">
                <a:latin typeface="Segoe UI" panose="020B0502040204020203" pitchFamily="34" charset="0"/>
                <a:ea typeface="Times New Roman" panose="02020603050405020304" pitchFamily="18" charset="0"/>
              </a:rPr>
              <a:t>streaming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 respecto a la televisión son: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precio accesible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amplio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catálogo de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contenidos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flexibilidad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horarios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ausencia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parones publicitarios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comodidad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estar en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su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propia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casa</a:t>
            </a:r>
            <a:endParaRPr lang="es-ES" dirty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En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ocasiones, el espectador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dentro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de la vorágine del día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encuentra un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espacio de desconexión y lo destina a ver una 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película.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S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eleccionar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que mirar puede representar gran parte del tiempo disponible. </a:t>
            </a:r>
            <a:endParaRPr lang="es-ES" dirty="0" smtClean="0"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Sería </a:t>
            </a:r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ventajoso contar con un análisis que permita al espectador guiarse en su elección de forma rápida según sus preferencias. También puede ser utilizado por las empresas cinematográficas</a:t>
            </a:r>
            <a:r>
              <a:rPr lang="es-ES" dirty="0" smtClean="0"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40" y="1939371"/>
            <a:ext cx="3153952" cy="28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79174" y="2074759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Por defecto</a:t>
            </a:r>
            <a:endParaRPr lang="en-U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74" y="2541618"/>
            <a:ext cx="3547079" cy="263460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746914" y="2619383"/>
            <a:ext cx="2741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Ajuste de </a:t>
            </a:r>
            <a:r>
              <a:rPr lang="es-ES" dirty="0" err="1"/>
              <a:t>hiperparámetros</a:t>
            </a:r>
            <a:r>
              <a:rPr lang="es-ES" dirty="0"/>
              <a:t> </a:t>
            </a:r>
            <a:endParaRPr lang="es-ES" dirty="0" smtClean="0"/>
          </a:p>
          <a:p>
            <a:r>
              <a:rPr lang="en-US" i="1" dirty="0" err="1" smtClean="0"/>
              <a:t>RandomizedSearchCV</a:t>
            </a:r>
            <a:r>
              <a:rPr lang="en-US" dirty="0"/>
              <a:t> 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713" y="2541618"/>
            <a:ext cx="4102851" cy="263460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7908712" y="1982426"/>
            <a:ext cx="3978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Hiperparámetros</a:t>
            </a:r>
            <a:r>
              <a:rPr lang="es-ES" sz="2400" dirty="0" smtClean="0"/>
              <a:t> optimizados</a:t>
            </a:r>
            <a:endParaRPr lang="en-US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aprendizaje supervisado</a:t>
            </a:r>
            <a:endParaRPr lang="en-US" sz="2400" b="1" dirty="0"/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598532"/>
              </p:ext>
            </p:extLst>
          </p:nvPr>
        </p:nvGraphicFramePr>
        <p:xfrm>
          <a:off x="593755" y="1"/>
          <a:ext cx="1158499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999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6999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2" name="Flecha derecha 1"/>
          <p:cNvSpPr/>
          <p:nvPr/>
        </p:nvSpPr>
        <p:spPr>
          <a:xfrm>
            <a:off x="4451968" y="3265714"/>
            <a:ext cx="3331029" cy="326571"/>
          </a:xfrm>
          <a:prstGeom prst="rightArrow">
            <a:avLst/>
          </a:prstGeom>
          <a:solidFill>
            <a:srgbClr val="FBA7F1"/>
          </a:solidFill>
          <a:ln>
            <a:solidFill>
              <a:srgbClr val="FB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685732" y="585637"/>
            <a:ext cx="390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Puesta a prueba del modelo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630" y="1087299"/>
            <a:ext cx="5104428" cy="3892663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52571" y="5123127"/>
            <a:ext cx="293807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RMSE final: 0.50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R² final: 0.75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2" y="1125204"/>
            <a:ext cx="6318404" cy="38547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739" y="2869809"/>
            <a:ext cx="5047539" cy="3942087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1277"/>
              </p:ext>
            </p:extLst>
          </p:nvPr>
        </p:nvGraphicFramePr>
        <p:xfrm>
          <a:off x="579970" y="6517"/>
          <a:ext cx="115987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6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03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662619" y="2077327"/>
            <a:ext cx="65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64684"/>
              </p:ext>
            </p:extLst>
          </p:nvPr>
        </p:nvGraphicFramePr>
        <p:xfrm>
          <a:off x="579971" y="-4023"/>
          <a:ext cx="1159877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5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755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973394"/>
              </p:ext>
            </p:extLst>
          </p:nvPr>
        </p:nvGraphicFramePr>
        <p:xfrm>
          <a:off x="1815546" y="1311964"/>
          <a:ext cx="9183760" cy="46780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95940">
                  <a:extLst>
                    <a:ext uri="{9D8B030D-6E8A-4147-A177-3AD203B41FA5}">
                      <a16:colId xmlns:a16="http://schemas.microsoft.com/office/drawing/2014/main" val="534220444"/>
                    </a:ext>
                  </a:extLst>
                </a:gridCol>
                <a:gridCol w="2295940">
                  <a:extLst>
                    <a:ext uri="{9D8B030D-6E8A-4147-A177-3AD203B41FA5}">
                      <a16:colId xmlns:a16="http://schemas.microsoft.com/office/drawing/2014/main" val="2386858786"/>
                    </a:ext>
                  </a:extLst>
                </a:gridCol>
                <a:gridCol w="2295940">
                  <a:extLst>
                    <a:ext uri="{9D8B030D-6E8A-4147-A177-3AD203B41FA5}">
                      <a16:colId xmlns:a16="http://schemas.microsoft.com/office/drawing/2014/main" val="1839062979"/>
                    </a:ext>
                  </a:extLst>
                </a:gridCol>
                <a:gridCol w="2295940">
                  <a:extLst>
                    <a:ext uri="{9D8B030D-6E8A-4147-A177-3AD203B41FA5}">
                      <a16:colId xmlns:a16="http://schemas.microsoft.com/office/drawing/2014/main" val="2413471200"/>
                    </a:ext>
                  </a:extLst>
                </a:gridCol>
              </a:tblGrid>
              <a:tr h="519780">
                <a:tc>
                  <a:txBody>
                    <a:bodyPr/>
                    <a:lstStyle/>
                    <a:p>
                      <a:r>
                        <a:rPr lang="es-ES" sz="2400" b="0" i="1" dirty="0" smtClean="0"/>
                        <a:t>     </a:t>
                      </a:r>
                      <a:endParaRPr lang="en-US" sz="2400" b="0" i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MSE</a:t>
                      </a:r>
                      <a:endParaRPr lang="en-US" sz="2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RMSE</a:t>
                      </a:r>
                      <a:endParaRPr lang="en-US" sz="2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R</a:t>
                      </a:r>
                      <a:r>
                        <a:rPr lang="es-ES" sz="2400" baseline="30000" dirty="0" smtClean="0"/>
                        <a:t>2</a:t>
                      </a:r>
                      <a:endParaRPr lang="en-US" sz="2400" baseline="30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166788"/>
                  </a:ext>
                </a:extLst>
              </a:tr>
              <a:tr h="935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 smtClean="0">
                          <a:latin typeface="+mn-lt"/>
                        </a:rPr>
                        <a:t>Por defecto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0.2174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0.4662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0.7789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928654"/>
                  </a:ext>
                </a:extLst>
              </a:tr>
              <a:tr h="935604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 smtClean="0">
                          <a:latin typeface="+mn-lt"/>
                        </a:rPr>
                        <a:t>RandomizedSearchCV</a:t>
                      </a:r>
                      <a:r>
                        <a:rPr lang="en-US" sz="2400" dirty="0" smtClean="0"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0.6564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0.8102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0.332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65338"/>
                  </a:ext>
                </a:extLst>
              </a:tr>
              <a:tr h="13514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+mn-lt"/>
                        </a:rPr>
                        <a:t>Aumento</a:t>
                      </a:r>
                      <a:r>
                        <a:rPr lang="en-US" sz="2400" baseline="0" dirty="0" smtClean="0">
                          <a:latin typeface="+mn-lt"/>
                        </a:rPr>
                        <a:t> de</a:t>
                      </a:r>
                      <a:r>
                        <a:rPr lang="en-US" sz="2400" dirty="0" smtClean="0">
                          <a:latin typeface="+mn-lt"/>
                        </a:rPr>
                        <a:t> las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 </a:t>
                      </a:r>
                      <a:r>
                        <a:rPr lang="en-US" sz="2400" dirty="0" err="1" smtClean="0">
                          <a:latin typeface="+mn-lt"/>
                        </a:rPr>
                        <a:t>iteraciones</a:t>
                      </a:r>
                      <a:r>
                        <a:rPr lang="en-US" sz="2400" dirty="0" smtClean="0">
                          <a:latin typeface="+mn-lt"/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0.3225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0.5679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0.6719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470828"/>
                  </a:ext>
                </a:extLst>
              </a:tr>
              <a:tr h="9356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+mn-lt"/>
                        </a:rPr>
                        <a:t>Espacio</a:t>
                      </a:r>
                      <a:r>
                        <a:rPr lang="en-US" sz="2400" dirty="0" smtClean="0">
                          <a:latin typeface="+mn-lt"/>
                        </a:rPr>
                        <a:t> de </a:t>
                      </a:r>
                      <a:r>
                        <a:rPr lang="en-US" sz="2400" dirty="0" err="1" smtClean="0">
                          <a:latin typeface="+mn-lt"/>
                        </a:rPr>
                        <a:t>búsqueda</a:t>
                      </a:r>
                      <a:r>
                        <a:rPr lang="en-US" sz="2400" dirty="0" smtClean="0">
                          <a:latin typeface="+mn-lt"/>
                        </a:rPr>
                        <a:t> </a:t>
                      </a:r>
                      <a:r>
                        <a:rPr lang="en-US" sz="2400" dirty="0" err="1" smtClean="0">
                          <a:latin typeface="+mn-lt"/>
                        </a:rPr>
                        <a:t>fino</a:t>
                      </a:r>
                      <a:endParaRPr lang="en-US" sz="2400" dirty="0" smtClean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0.3244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0.5696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+mn-lt"/>
                        </a:rPr>
                        <a:t>0.67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064255"/>
                  </a:ext>
                </a:extLst>
              </a:tr>
            </a:tbl>
          </a:graphicData>
        </a:graphic>
      </p:graphicFrame>
      <p:sp>
        <p:nvSpPr>
          <p:cNvPr id="18" name="Elipse 17"/>
          <p:cNvSpPr/>
          <p:nvPr/>
        </p:nvSpPr>
        <p:spPr>
          <a:xfrm>
            <a:off x="1815546" y="1683026"/>
            <a:ext cx="9183760" cy="1082524"/>
          </a:xfrm>
          <a:prstGeom prst="ellipse">
            <a:avLst/>
          </a:prstGeom>
          <a:noFill/>
          <a:ln w="76200">
            <a:solidFill>
              <a:srgbClr val="FBA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53" y="838101"/>
            <a:ext cx="4175889" cy="57004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2" y="1103831"/>
            <a:ext cx="6527142" cy="49524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02849"/>
              </p:ext>
            </p:extLst>
          </p:nvPr>
        </p:nvGraphicFramePr>
        <p:xfrm>
          <a:off x="579970" y="9229"/>
          <a:ext cx="1159878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6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19756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8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5" y="905203"/>
            <a:ext cx="11465168" cy="56344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754687"/>
              </p:ext>
            </p:extLst>
          </p:nvPr>
        </p:nvGraphicFramePr>
        <p:xfrm>
          <a:off x="569845" y="-4023"/>
          <a:ext cx="1162215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43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2443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20762" y="2259115"/>
            <a:ext cx="5101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i="1" dirty="0" err="1"/>
              <a:t>Cross_validation</a:t>
            </a:r>
            <a:r>
              <a:rPr lang="es-ES" sz="2400" i="1" dirty="0"/>
              <a:t> sobre el mejor modelo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62" y="1344317"/>
            <a:ext cx="4892610" cy="74582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43750" y="855285"/>
            <a:ext cx="37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/>
              <a:t>Comparación mejor modelo</a:t>
            </a:r>
            <a:endParaRPr lang="en-US" sz="2400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62" y="2730635"/>
            <a:ext cx="6054622" cy="62351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043750" y="4938628"/>
            <a:ext cx="280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/>
              <a:t>Curva</a:t>
            </a:r>
            <a:r>
              <a:rPr lang="en-US" sz="2400" i="1" dirty="0"/>
              <a:t> de </a:t>
            </a:r>
            <a:r>
              <a:rPr lang="en-US" sz="2400" i="1" dirty="0" err="1"/>
              <a:t>aprendizaje</a:t>
            </a:r>
            <a:endParaRPr lang="en-US" sz="2400" i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446" y="3537759"/>
            <a:ext cx="5301186" cy="32634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34"/>
            <a:ext cx="646232" cy="6870787"/>
          </a:xfrm>
          <a:prstGeom prst="rect">
            <a:avLst/>
          </a:prstGeom>
        </p:spPr>
      </p:pic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45388"/>
              </p:ext>
            </p:extLst>
          </p:nvPr>
        </p:nvGraphicFramePr>
        <p:xfrm>
          <a:off x="535575" y="-4023"/>
          <a:ext cx="1165642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285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24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83919" y="1680840"/>
            <a:ext cx="11077303" cy="365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system-ui"/>
              </a:rPr>
              <a:t> </a:t>
            </a:r>
            <a:endParaRPr lang="es-ES" dirty="0" smtClean="0">
              <a:latin typeface="system-ui"/>
            </a:endParaRPr>
          </a:p>
          <a:p>
            <a:pPr>
              <a:spcAft>
                <a:spcPts val="1000"/>
              </a:spcAft>
            </a:pPr>
            <a:r>
              <a:rPr lang="es-ES" sz="2000" dirty="0" smtClean="0">
                <a:cs typeface="Calibri" panose="020F0502020204030204" pitchFamily="34" charset="0"/>
              </a:rPr>
              <a:t> El </a:t>
            </a:r>
            <a:r>
              <a:rPr lang="es-ES" sz="2000" dirty="0">
                <a:cs typeface="Calibri" panose="020F0502020204030204" pitchFamily="34" charset="0"/>
              </a:rPr>
              <a:t>modelo </a:t>
            </a:r>
            <a:r>
              <a:rPr lang="es-ES" sz="2000" dirty="0" err="1">
                <a:cs typeface="Calibri" panose="020F0502020204030204" pitchFamily="34" charset="0"/>
              </a:rPr>
              <a:t>Random</a:t>
            </a:r>
            <a:r>
              <a:rPr lang="es-ES" sz="2000" dirty="0">
                <a:cs typeface="Calibri" panose="020F0502020204030204" pitchFamily="34" charset="0"/>
              </a:rPr>
              <a:t> </a:t>
            </a:r>
            <a:r>
              <a:rPr lang="es-ES" sz="2000" dirty="0" err="1">
                <a:cs typeface="Calibri" panose="020F0502020204030204" pitchFamily="34" charset="0"/>
              </a:rPr>
              <a:t>Forest</a:t>
            </a:r>
            <a:r>
              <a:rPr lang="es-ES" sz="2000" dirty="0">
                <a:cs typeface="Calibri" panose="020F0502020204030204" pitchFamily="34" charset="0"/>
              </a:rPr>
              <a:t> </a:t>
            </a:r>
            <a:r>
              <a:rPr lang="es-ES" sz="2000" dirty="0" smtClean="0">
                <a:cs typeface="Calibri" panose="020F0502020204030204" pitchFamily="34" charset="0"/>
              </a:rPr>
              <a:t>por defecto mostro </a:t>
            </a:r>
            <a:r>
              <a:rPr lang="es-ES" sz="2000" dirty="0">
                <a:cs typeface="Calibri" panose="020F0502020204030204" pitchFamily="34" charset="0"/>
              </a:rPr>
              <a:t>tener </a:t>
            </a:r>
            <a:r>
              <a:rPr lang="es-ES" sz="2000" dirty="0"/>
              <a:t>el mejor </a:t>
            </a:r>
            <a:r>
              <a:rPr lang="es-ES" sz="2000" dirty="0" smtClean="0"/>
              <a:t>desempeño.</a:t>
            </a:r>
          </a:p>
          <a:p>
            <a:pPr>
              <a:spcAft>
                <a:spcPts val="1000"/>
              </a:spcAft>
            </a:pPr>
            <a:r>
              <a:rPr lang="es-ES" sz="2000" dirty="0" smtClean="0"/>
              <a:t> Cuando </a:t>
            </a:r>
            <a:r>
              <a:rPr lang="es-ES" sz="2000" dirty="0"/>
              <a:t>se ajustaron </a:t>
            </a:r>
            <a:r>
              <a:rPr lang="es-ES" sz="2000" dirty="0" smtClean="0"/>
              <a:t>parámetros </a:t>
            </a:r>
            <a:r>
              <a:rPr lang="es-ES" sz="2000" dirty="0"/>
              <a:t>con </a:t>
            </a:r>
            <a:r>
              <a:rPr lang="es-ES" sz="2000" dirty="0" err="1"/>
              <a:t>RandomizedSearchCV</a:t>
            </a:r>
            <a:r>
              <a:rPr lang="es-ES" sz="2000" dirty="0"/>
              <a:t>, </a:t>
            </a:r>
            <a:r>
              <a:rPr lang="es-ES" sz="2000" dirty="0" smtClean="0"/>
              <a:t>el </a:t>
            </a:r>
            <a:r>
              <a:rPr lang="es-ES" sz="2000" dirty="0"/>
              <a:t>modelo presentó buen ajuste </a:t>
            </a:r>
            <a:r>
              <a:rPr lang="es-ES" sz="2000" dirty="0" smtClean="0"/>
              <a:t>pero no </a:t>
            </a:r>
            <a:r>
              <a:rPr lang="es-ES" sz="2000" dirty="0"/>
              <a:t>supero al </a:t>
            </a:r>
            <a:r>
              <a:rPr lang="es-ES" sz="2000" dirty="0" err="1"/>
              <a:t>Random</a:t>
            </a:r>
            <a:r>
              <a:rPr lang="es-ES" sz="2000" dirty="0"/>
              <a:t> </a:t>
            </a:r>
            <a:r>
              <a:rPr lang="es-ES" sz="2000" dirty="0" err="1"/>
              <a:t>Forest</a:t>
            </a:r>
            <a:r>
              <a:rPr lang="es-ES" sz="2000" dirty="0"/>
              <a:t> por </a:t>
            </a:r>
            <a:r>
              <a:rPr lang="es-ES" sz="2000" dirty="0" smtClean="0"/>
              <a:t>defecto.</a:t>
            </a:r>
          </a:p>
          <a:p>
            <a:pPr>
              <a:spcAft>
                <a:spcPts val="1000"/>
              </a:spcAft>
            </a:pPr>
            <a:r>
              <a:rPr lang="es-ES" sz="2000" dirty="0" smtClean="0"/>
              <a:t>Las </a:t>
            </a:r>
            <a:r>
              <a:rPr lang="es-ES" sz="2000" dirty="0"/>
              <a:t>variables más importantes para predecir la calificación son:</a:t>
            </a:r>
          </a:p>
          <a:p>
            <a:pPr>
              <a:spcAft>
                <a:spcPts val="1000"/>
              </a:spcAft>
            </a:pPr>
            <a:r>
              <a:rPr lang="es-ES" sz="2000" dirty="0"/>
              <a:t>Porcentaje de </a:t>
            </a:r>
            <a:r>
              <a:rPr lang="es-ES" sz="2000" dirty="0" err="1" smtClean="0"/>
              <a:t>likes</a:t>
            </a:r>
            <a:r>
              <a:rPr lang="es-ES" sz="2000" dirty="0" smtClean="0"/>
              <a:t>-Ratings</a:t>
            </a:r>
            <a:r>
              <a:rPr lang="es-ES" sz="2000" dirty="0"/>
              <a:t>-</a:t>
            </a:r>
            <a:r>
              <a:rPr lang="es-ES" sz="2000" dirty="0" smtClean="0"/>
              <a:t>Género </a:t>
            </a:r>
            <a:r>
              <a:rPr lang="es-ES" sz="2000" dirty="0"/>
              <a:t>(especialmente </a:t>
            </a:r>
            <a:r>
              <a:rPr lang="es-ES" sz="2000" dirty="0" smtClean="0"/>
              <a:t>Horror)-Duración</a:t>
            </a:r>
            <a:r>
              <a:rPr lang="es-ES" sz="2000" dirty="0"/>
              <a:t>-</a:t>
            </a:r>
            <a:r>
              <a:rPr lang="es-ES" sz="2000" dirty="0" smtClean="0"/>
              <a:t>Idioma </a:t>
            </a:r>
            <a:r>
              <a:rPr lang="es-ES" sz="2000" dirty="0"/>
              <a:t>(inglés</a:t>
            </a:r>
            <a:r>
              <a:rPr lang="es-ES" sz="2000" dirty="0" smtClean="0"/>
              <a:t>)</a:t>
            </a:r>
          </a:p>
          <a:p>
            <a:pPr>
              <a:spcAft>
                <a:spcPts val="1000"/>
              </a:spcAft>
            </a:pPr>
            <a:r>
              <a:rPr lang="es-ES" sz="2000" dirty="0" smtClean="0"/>
              <a:t>Esta </a:t>
            </a:r>
            <a:r>
              <a:rPr lang="es-ES" sz="2000" dirty="0"/>
              <a:t>metodología permite ofrecer una herramienta práctica para que los usuarios puedan recibir recomendaciones personalizadas basadas en características objetivas y predictivas de las películas. Además, puede ser adaptada fácilmente para trabajar con nuevos conjuntos de datos o para tareas de clasificación, ampliando su utilidad en el dominio audiovisual.</a:t>
            </a:r>
            <a:endParaRPr lang="es-ES" sz="2000" b="0" i="0" dirty="0"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34"/>
            <a:ext cx="653143" cy="6870787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545743"/>
              </p:ext>
            </p:extLst>
          </p:nvPr>
        </p:nvGraphicFramePr>
        <p:xfrm>
          <a:off x="535575" y="-4023"/>
          <a:ext cx="11656425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285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BA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1789043" y="887896"/>
            <a:ext cx="712967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ACOMODAR A LA LECTURA DE LOS DATOS NO AL PROCEDIMIENTO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18457" y="483326"/>
            <a:ext cx="858229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Modelo de aprendizaje no supervisado</a:t>
            </a:r>
          </a:p>
          <a:p>
            <a:r>
              <a:rPr lang="es-ES" b="1" dirty="0"/>
              <a:t> </a:t>
            </a:r>
            <a:r>
              <a:rPr lang="es-ES" b="1" dirty="0" smtClean="0"/>
              <a:t>  </a:t>
            </a:r>
            <a:r>
              <a:rPr lang="es-ES" dirty="0" smtClean="0"/>
              <a:t>Escalado de variables</a:t>
            </a:r>
          </a:p>
          <a:p>
            <a:endParaRPr lang="es-ES" b="1" dirty="0"/>
          </a:p>
          <a:p>
            <a:r>
              <a:rPr lang="es-ES" dirty="0" err="1" smtClean="0"/>
              <a:t>Kmeans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dirty="0" err="1" smtClean="0"/>
              <a:t>Elbow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Opciones:</a:t>
            </a:r>
          </a:p>
          <a:p>
            <a:r>
              <a:rPr lang="es-ES" dirty="0"/>
              <a:t> </a:t>
            </a:r>
            <a:r>
              <a:rPr lang="es-ES" dirty="0" smtClean="0"/>
              <a:t>       </a:t>
            </a:r>
            <a:r>
              <a:rPr lang="es-ES" dirty="0" err="1" smtClean="0"/>
              <a:t>Sillohuette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   PCA y </a:t>
            </a:r>
            <a:r>
              <a:rPr lang="es-ES" dirty="0" err="1" smtClean="0"/>
              <a:t>Elbow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    </a:t>
            </a:r>
            <a:r>
              <a:rPr lang="es-ES" dirty="0" err="1" smtClean="0"/>
              <a:t>Elbow</a:t>
            </a:r>
            <a:r>
              <a:rPr lang="es-ES" dirty="0" smtClean="0"/>
              <a:t> con ampliación de rango</a:t>
            </a:r>
          </a:p>
          <a:p>
            <a:endParaRPr lang="es-ES" dirty="0"/>
          </a:p>
          <a:p>
            <a:r>
              <a:rPr lang="es-ES" dirty="0" smtClean="0"/>
              <a:t>Aplicación de </a:t>
            </a:r>
            <a:r>
              <a:rPr lang="es-ES" dirty="0" err="1"/>
              <a:t>K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   Visualización de </a:t>
            </a:r>
            <a:r>
              <a:rPr lang="es-ES" dirty="0" err="1" smtClean="0"/>
              <a:t>clusterings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DBSCAN con PCA</a:t>
            </a:r>
          </a:p>
          <a:p>
            <a:r>
              <a:rPr lang="es-ES" dirty="0"/>
              <a:t> </a:t>
            </a:r>
            <a:r>
              <a:rPr lang="es-ES" dirty="0" smtClean="0"/>
              <a:t> Optimización de parámetros</a:t>
            </a:r>
          </a:p>
          <a:p>
            <a:r>
              <a:rPr lang="es-ES" dirty="0"/>
              <a:t> </a:t>
            </a:r>
            <a:r>
              <a:rPr lang="es-ES" dirty="0" smtClean="0"/>
              <a:t> Aplicación de DBSCAN</a:t>
            </a:r>
          </a:p>
          <a:p>
            <a:r>
              <a:rPr lang="es-ES" dirty="0"/>
              <a:t> </a:t>
            </a:r>
            <a:r>
              <a:rPr lang="es-ES" dirty="0" smtClean="0"/>
              <a:t>  Visualización</a:t>
            </a:r>
          </a:p>
          <a:p>
            <a:endParaRPr lang="es-ES" dirty="0"/>
          </a:p>
          <a:p>
            <a:r>
              <a:rPr lang="es-ES" dirty="0" smtClean="0"/>
              <a:t>GMM con PCA</a:t>
            </a:r>
          </a:p>
          <a:p>
            <a:r>
              <a:rPr lang="es-ES" dirty="0"/>
              <a:t> </a:t>
            </a:r>
            <a:r>
              <a:rPr lang="es-ES" dirty="0" smtClean="0"/>
              <a:t>  Optimización de parámetros </a:t>
            </a:r>
          </a:p>
          <a:p>
            <a:r>
              <a:rPr lang="es-ES" dirty="0"/>
              <a:t> </a:t>
            </a:r>
            <a:r>
              <a:rPr lang="es-ES" dirty="0" smtClean="0"/>
              <a:t>   Aplicación del modelo </a:t>
            </a:r>
          </a:p>
          <a:p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err="1" smtClean="0"/>
              <a:t>Metricas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62723"/>
              </p:ext>
            </p:extLst>
          </p:nvPr>
        </p:nvGraphicFramePr>
        <p:xfrm>
          <a:off x="554000" y="-4023"/>
          <a:ext cx="1163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00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2327600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Estandarización y normalización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Árbol de decisión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87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0080" y="404949"/>
            <a:ext cx="70539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GMM con PCA</a:t>
            </a:r>
          </a:p>
          <a:p>
            <a:r>
              <a:rPr lang="es-ES" dirty="0"/>
              <a:t>   Optimización de parámetros </a:t>
            </a:r>
          </a:p>
          <a:p>
            <a:r>
              <a:rPr lang="es-ES" dirty="0"/>
              <a:t>    Aplicación del modelo </a:t>
            </a:r>
          </a:p>
          <a:p>
            <a:r>
              <a:rPr lang="es-ES" dirty="0"/>
              <a:t>    </a:t>
            </a:r>
            <a:r>
              <a:rPr lang="es-ES" dirty="0" smtClean="0"/>
              <a:t>Métricas</a:t>
            </a:r>
            <a:endParaRPr lang="en-US" dirty="0"/>
          </a:p>
          <a:p>
            <a:r>
              <a:rPr lang="es-ES" dirty="0"/>
              <a:t> </a:t>
            </a:r>
            <a:r>
              <a:rPr lang="es-ES" dirty="0" smtClean="0"/>
              <a:t>   Análisis  y visualización de </a:t>
            </a:r>
            <a:r>
              <a:rPr lang="es-ES" dirty="0" err="1" smtClean="0"/>
              <a:t>clustering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Análisis de significancia de las diferentes variables en cada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    Presentación de los elementos principales</a:t>
            </a:r>
          </a:p>
          <a:p>
            <a:r>
              <a:rPr lang="es-ES" dirty="0" smtClean="0"/>
              <a:t>    Guardado del modelo</a:t>
            </a:r>
          </a:p>
          <a:p>
            <a:endParaRPr lang="es-ES" dirty="0"/>
          </a:p>
          <a:p>
            <a:r>
              <a:rPr lang="es-ES" b="1" dirty="0" smtClean="0"/>
              <a:t>Conclusión</a:t>
            </a:r>
          </a:p>
          <a:p>
            <a:endParaRPr lang="es-ES" b="1" dirty="0"/>
          </a:p>
          <a:p>
            <a:endParaRPr lang="es-ES" b="1" dirty="0" smtClean="0"/>
          </a:p>
          <a:p>
            <a:r>
              <a:rPr lang="es-ES" b="1" dirty="0" smtClean="0"/>
              <a:t>CONCLUSIONES FINALES</a:t>
            </a:r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61665" cy="6858000"/>
          </a:xfrm>
          <a:prstGeom prst="rect">
            <a:avLst/>
          </a:prstGeom>
          <a:solidFill>
            <a:srgbClr val="FF00FF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b="1" dirty="0" smtClean="0"/>
              <a:t>Modelo de aprendizaje no supervisado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96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374" y="914263"/>
            <a:ext cx="7956001" cy="59437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155" y="787744"/>
            <a:ext cx="7552437" cy="53551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79119" y="6142869"/>
            <a:ext cx="9923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s-E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onversión </a:t>
            </a:r>
            <a:r>
              <a:rPr lang="es-E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de booleanos a enteros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669968"/>
              </p:ext>
            </p:extLst>
          </p:nvPr>
        </p:nvGraphicFramePr>
        <p:xfrm>
          <a:off x="579118" y="-4023"/>
          <a:ext cx="11599824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04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3304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s-ES" sz="16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limpieza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sp>
        <p:nvSpPr>
          <p:cNvPr id="10" name="Rectángulo 9"/>
          <p:cNvSpPr/>
          <p:nvPr/>
        </p:nvSpPr>
        <p:spPr>
          <a:xfrm>
            <a:off x="2562302" y="13252"/>
            <a:ext cx="1797663" cy="508611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7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32843" y="364852"/>
            <a:ext cx="282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Elección del </a:t>
            </a:r>
            <a:r>
              <a:rPr lang="es-ES" sz="2400" dirty="0" err="1" smtClean="0"/>
              <a:t>dataset</a:t>
            </a:r>
            <a:endParaRPr lang="en-U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756067" y="1115690"/>
            <a:ext cx="398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Definición de objetivos</a:t>
            </a:r>
            <a:endParaRPr lang="en-U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573186" y="1953681"/>
            <a:ext cx="4346917" cy="461665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Limpieza y tratamiento de datos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766615" y="2851814"/>
            <a:ext cx="3960058" cy="461665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bg1"/>
                </a:solidFill>
              </a:rPr>
              <a:t>Análisis exploratorio de datos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668144" y="3549527"/>
            <a:ext cx="415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Transformación de las variables</a:t>
            </a:r>
            <a:endParaRPr lang="en-U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78818" y="4180327"/>
            <a:ext cx="4712675" cy="461665"/>
          </a:xfrm>
          <a:prstGeom prst="rect">
            <a:avLst/>
          </a:prstGeom>
          <a:solidFill>
            <a:srgbClr val="FBA7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Modelo de aprendizaje supervisado</a:t>
            </a:r>
            <a:endParaRPr lang="en-US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78818" y="4802060"/>
            <a:ext cx="2707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Árbol de decisión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 smtClean="0"/>
              <a:t>Random</a:t>
            </a:r>
            <a:r>
              <a:rPr lang="es-ES" sz="2400" dirty="0" smtClean="0"/>
              <a:t> </a:t>
            </a:r>
            <a:r>
              <a:rPr lang="es-ES" sz="2400" dirty="0" err="1" smtClean="0"/>
              <a:t>forest</a:t>
            </a: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Regresión lineal</a:t>
            </a:r>
            <a:endParaRPr lang="en-US" sz="2400" dirty="0"/>
          </a:p>
        </p:txBody>
      </p:sp>
      <p:sp>
        <p:nvSpPr>
          <p:cNvPr id="12" name="Rectángulo 11"/>
          <p:cNvSpPr/>
          <p:nvPr/>
        </p:nvSpPr>
        <p:spPr>
          <a:xfrm>
            <a:off x="6906230" y="4167897"/>
            <a:ext cx="5035481" cy="461665"/>
          </a:xfrm>
          <a:prstGeom prst="rect">
            <a:avLst/>
          </a:prstGeom>
          <a:solidFill>
            <a:srgbClr val="FF00FF"/>
          </a:solidFill>
        </p:spPr>
        <p:txBody>
          <a:bodyPr wrap="none">
            <a:spAutoFit/>
          </a:bodyPr>
          <a:lstStyle/>
          <a:p>
            <a:pPr algn="ctr"/>
            <a:r>
              <a:rPr lang="es-ES" sz="2400" dirty="0"/>
              <a:t>Modelo de aprendizaje </a:t>
            </a:r>
            <a:r>
              <a:rPr lang="es-ES" sz="2400" dirty="0" smtClean="0"/>
              <a:t>no supervisado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841052" y="4743800"/>
            <a:ext cx="4811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Kmeans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Gaussian Mixture Models (GMM)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4668702" y="6011534"/>
            <a:ext cx="213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Conclusiones </a:t>
            </a:r>
            <a:endParaRPr lang="en-US" sz="2800" dirty="0"/>
          </a:p>
        </p:txBody>
      </p:sp>
      <p:sp>
        <p:nvSpPr>
          <p:cNvPr id="3" name="Flecha abajo 2"/>
          <p:cNvSpPr/>
          <p:nvPr/>
        </p:nvSpPr>
        <p:spPr>
          <a:xfrm>
            <a:off x="5572800" y="789760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 abajo 13"/>
          <p:cNvSpPr/>
          <p:nvPr/>
        </p:nvSpPr>
        <p:spPr>
          <a:xfrm>
            <a:off x="5583358" y="1558934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echa abajo 14"/>
          <p:cNvSpPr/>
          <p:nvPr/>
        </p:nvSpPr>
        <p:spPr>
          <a:xfrm>
            <a:off x="5583358" y="2457067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echa abajo 16"/>
          <p:cNvSpPr/>
          <p:nvPr/>
        </p:nvSpPr>
        <p:spPr>
          <a:xfrm>
            <a:off x="5583358" y="3367475"/>
            <a:ext cx="326572" cy="317397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echa abajo 17"/>
          <p:cNvSpPr/>
          <p:nvPr/>
        </p:nvSpPr>
        <p:spPr>
          <a:xfrm rot="3662783">
            <a:off x="3307489" y="3675207"/>
            <a:ext cx="326572" cy="471413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echa abajo 19"/>
          <p:cNvSpPr/>
          <p:nvPr/>
        </p:nvSpPr>
        <p:spPr>
          <a:xfrm rot="18248128">
            <a:off x="7756816" y="3724696"/>
            <a:ext cx="326572" cy="471413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echa abajo 20"/>
          <p:cNvSpPr/>
          <p:nvPr/>
        </p:nvSpPr>
        <p:spPr>
          <a:xfrm rot="20047655">
            <a:off x="5055663" y="4618939"/>
            <a:ext cx="420618" cy="1319626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echa abajo 21"/>
          <p:cNvSpPr/>
          <p:nvPr/>
        </p:nvSpPr>
        <p:spPr>
          <a:xfrm rot="2083890">
            <a:off x="6265299" y="4544650"/>
            <a:ext cx="420618" cy="1416098"/>
          </a:xfrm>
          <a:prstGeom prst="downArrow">
            <a:avLst/>
          </a:prstGeom>
          <a:solidFill>
            <a:srgbClr val="8A0C7B"/>
          </a:solidFill>
          <a:ln>
            <a:solidFill>
              <a:srgbClr val="8A0C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708810" y="3153864"/>
            <a:ext cx="2761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Normalización y </a:t>
            </a:r>
          </a:p>
          <a:p>
            <a:r>
              <a:rPr lang="es-ES" sz="2400" dirty="0" smtClean="0"/>
              <a:t>estandarización</a:t>
            </a:r>
            <a:endParaRPr lang="en-US" sz="24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9336881" y="3591994"/>
            <a:ext cx="147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Escalado</a:t>
            </a:r>
          </a:p>
        </p:txBody>
      </p:sp>
    </p:spTree>
    <p:extLst>
      <p:ext uri="{BB962C8B-B14F-4D97-AF65-F5344CB8AC3E}">
        <p14:creationId xmlns:p14="http://schemas.microsoft.com/office/powerpoint/2010/main" val="374776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16" grpId="0"/>
      <p:bldP spid="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7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16268" y="1408384"/>
            <a:ext cx="2276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system-ui"/>
              </a:rPr>
              <a:t> </a:t>
            </a:r>
            <a:r>
              <a:rPr lang="en-US" sz="2400" dirty="0"/>
              <a:t>Silhouette </a:t>
            </a:r>
            <a:r>
              <a:rPr lang="en-US" sz="2400" dirty="0"/>
              <a:t>Score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790716" y="1323312"/>
            <a:ext cx="688652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 smtClean="0"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k=2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905120" y="1861015"/>
            <a:ext cx="344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 </a:t>
            </a:r>
            <a:r>
              <a:rPr lang="es-ES" sz="2400" dirty="0"/>
              <a:t>PCA </a:t>
            </a:r>
            <a:r>
              <a:rPr lang="es-ES" sz="2400" dirty="0"/>
              <a:t>y luego </a:t>
            </a:r>
            <a:r>
              <a:rPr lang="es-ES" sz="2400" dirty="0" err="1"/>
              <a:t>Elbow</a:t>
            </a:r>
            <a:endParaRPr lang="en-US" sz="2400" dirty="0"/>
          </a:p>
        </p:txBody>
      </p:sp>
      <p:sp>
        <p:nvSpPr>
          <p:cNvPr id="8" name="Rectángulo 7"/>
          <p:cNvSpPr/>
          <p:nvPr/>
        </p:nvSpPr>
        <p:spPr>
          <a:xfrm>
            <a:off x="1867937" y="2338698"/>
            <a:ext cx="2960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system-ui"/>
              </a:rPr>
              <a:t> </a:t>
            </a:r>
            <a:r>
              <a:rPr lang="es-ES" sz="2400" dirty="0"/>
              <a:t>Cambio </a:t>
            </a:r>
            <a:r>
              <a:rPr lang="es-ES" sz="2400" dirty="0"/>
              <a:t>de rango de k</a:t>
            </a:r>
            <a:endParaRPr lang="en-US" sz="24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850847" y="1969366"/>
            <a:ext cx="44884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sz="2400" dirty="0"/>
              <a:t>k</a:t>
            </a:r>
            <a:r>
              <a:rPr lang="es-ES" altLang="en-US" sz="2400" dirty="0" smtClean="0"/>
              <a:t>=4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841692" y="2408748"/>
            <a:ext cx="58669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/>
              <a:t>k= </a:t>
            </a:r>
            <a:r>
              <a:rPr lang="en-US" altLang="en-US" sz="2400" dirty="0"/>
              <a:t>9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676402" y="3299740"/>
            <a:ext cx="446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 </a:t>
            </a:r>
            <a:r>
              <a:rPr lang="es-ES" sz="2400" dirty="0"/>
              <a:t>D</a:t>
            </a:r>
            <a:r>
              <a:rPr lang="es-ES" sz="2400" dirty="0" smtClean="0"/>
              <a:t>esbalance </a:t>
            </a:r>
            <a:r>
              <a:rPr lang="es-ES" sz="2400" dirty="0" smtClean="0"/>
              <a:t>en </a:t>
            </a:r>
            <a:r>
              <a:rPr lang="es-ES" sz="2400" dirty="0" err="1" smtClean="0"/>
              <a:t>clusters</a:t>
            </a:r>
            <a:endParaRPr lang="en-US" sz="2400" dirty="0"/>
          </a:p>
        </p:txBody>
      </p:sp>
      <p:sp>
        <p:nvSpPr>
          <p:cNvPr id="14" name="Rectángulo 13"/>
          <p:cNvSpPr/>
          <p:nvPr/>
        </p:nvSpPr>
        <p:spPr>
          <a:xfrm>
            <a:off x="899696" y="4323229"/>
            <a:ext cx="1962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/>
              <a:t>Min-</a:t>
            </a:r>
            <a:r>
              <a:rPr lang="es-ES" sz="2400" b="1" dirty="0" err="1" smtClean="0"/>
              <a:t>samples</a:t>
            </a:r>
            <a:endParaRPr lang="es-ES" sz="2400" dirty="0"/>
          </a:p>
          <a:p>
            <a:r>
              <a:rPr lang="es-ES" sz="2400" b="1" dirty="0" err="1"/>
              <a:t>Eps</a:t>
            </a:r>
            <a:endParaRPr lang="es-ES" sz="2400" b="0" i="0" dirty="0">
              <a:effectLst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53051" y="4323229"/>
            <a:ext cx="17423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k-</a:t>
            </a:r>
            <a:r>
              <a:rPr lang="en-US" sz="2400" dirty="0" err="1" smtClean="0"/>
              <a:t>distancia</a:t>
            </a:r>
            <a:endParaRPr lang="en-US" sz="2400" dirty="0" smtClean="0"/>
          </a:p>
          <a:p>
            <a:r>
              <a:rPr lang="en-US" sz="2400" dirty="0" err="1"/>
              <a:t>KneeLocator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22" name="Tab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740635"/>
              </p:ext>
            </p:extLst>
          </p:nvPr>
        </p:nvGraphicFramePr>
        <p:xfrm>
          <a:off x="579114" y="-16909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K-</a:t>
                      </a:r>
                      <a:r>
                        <a:rPr lang="es-ES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means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  <a:endParaRPr lang="es-E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23" name="Rectángulo 22"/>
          <p:cNvSpPr/>
          <p:nvPr/>
        </p:nvSpPr>
        <p:spPr>
          <a:xfrm>
            <a:off x="6428391" y="24772"/>
            <a:ext cx="1797663" cy="508611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2012633" y="955753"/>
            <a:ext cx="1206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Elbow</a:t>
            </a:r>
            <a:endParaRPr lang="en-US" sz="24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5790716" y="981322"/>
            <a:ext cx="193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</a:t>
            </a:r>
            <a:r>
              <a:rPr lang="es-ES" sz="2400" dirty="0" smtClean="0"/>
              <a:t>in resultado</a:t>
            </a:r>
            <a:endParaRPr lang="en-US" sz="2400" dirty="0"/>
          </a:p>
        </p:txBody>
      </p:sp>
      <p:sp>
        <p:nvSpPr>
          <p:cNvPr id="26" name="Rectángulo 25"/>
          <p:cNvSpPr/>
          <p:nvPr/>
        </p:nvSpPr>
        <p:spPr>
          <a:xfrm>
            <a:off x="1012748" y="1575872"/>
            <a:ext cx="38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/>
              <a:t>K</a:t>
            </a:r>
            <a:endParaRPr lang="en-US" sz="2800" b="1" dirty="0"/>
          </a:p>
        </p:txBody>
      </p:sp>
      <p:sp>
        <p:nvSpPr>
          <p:cNvPr id="27" name="Flecha abajo 26"/>
          <p:cNvSpPr/>
          <p:nvPr/>
        </p:nvSpPr>
        <p:spPr>
          <a:xfrm rot="18829189">
            <a:off x="7065927" y="2017344"/>
            <a:ext cx="331305" cy="1405878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echa abajo 28"/>
          <p:cNvSpPr/>
          <p:nvPr/>
        </p:nvSpPr>
        <p:spPr>
          <a:xfrm rot="14945034">
            <a:off x="6351600" y="3132164"/>
            <a:ext cx="331305" cy="2355222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3" grpId="0" animBg="1"/>
      <p:bldP spid="27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76" y="694366"/>
            <a:ext cx="8093269" cy="594497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692754"/>
              </p:ext>
            </p:extLst>
          </p:nvPr>
        </p:nvGraphicFramePr>
        <p:xfrm>
          <a:off x="567250" y="-4023"/>
          <a:ext cx="116249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490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606747" y="2875002"/>
            <a:ext cx="4320209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Silhouette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Score: 0.693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Davies-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Bouldin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Index: 0.620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Calinski-Harabasz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Score: 4091.720 </a:t>
            </a:r>
          </a:p>
        </p:txBody>
      </p:sp>
    </p:spTree>
    <p:extLst>
      <p:ext uri="{BB962C8B-B14F-4D97-AF65-F5344CB8AC3E}">
        <p14:creationId xmlns:p14="http://schemas.microsoft.com/office/powerpoint/2010/main" val="140138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58" y="1477617"/>
            <a:ext cx="5800029" cy="43450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47" y="1427921"/>
            <a:ext cx="5882627" cy="44444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57543"/>
              </p:ext>
            </p:extLst>
          </p:nvPr>
        </p:nvGraphicFramePr>
        <p:xfrm>
          <a:off x="567250" y="-4023"/>
          <a:ext cx="1162494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490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7490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2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17" y="838702"/>
            <a:ext cx="9356357" cy="601929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96764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2107096" y="1099930"/>
            <a:ext cx="1736035" cy="1537253"/>
          </a:xfrm>
          <a:prstGeom prst="ellipse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3684104" y="2544417"/>
            <a:ext cx="2928731" cy="1470992"/>
          </a:xfrm>
          <a:prstGeom prst="ellipse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13" y="1332034"/>
            <a:ext cx="9749427" cy="48169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742427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GMM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41" y="3429000"/>
            <a:ext cx="2155198" cy="11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4" y="871331"/>
            <a:ext cx="11561593" cy="576800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28626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772" y="3998843"/>
            <a:ext cx="1139687" cy="11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6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20" y="3824461"/>
            <a:ext cx="5274755" cy="279597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67389" y="2627215"/>
            <a:ext cx="5289653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P</a:t>
            </a:r>
            <a:r>
              <a:rPr lang="es-ES" sz="2000" dirty="0" smtClean="0"/>
              <a:t>elículas con </a:t>
            </a:r>
            <a:r>
              <a:rPr lang="es-ES" sz="2000" dirty="0"/>
              <a:t>enfoque en cultura, política </a:t>
            </a:r>
            <a:r>
              <a:rPr lang="es-ES" sz="2000" dirty="0" smtClean="0"/>
              <a:t>o </a:t>
            </a:r>
            <a:r>
              <a:rPr lang="es-ES" sz="2000" dirty="0"/>
              <a:t>historia estadounidense. </a:t>
            </a:r>
            <a:endParaRPr lang="es-ES" sz="2000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Géneros </a:t>
            </a:r>
            <a:r>
              <a:rPr lang="es-ES" sz="2000" dirty="0"/>
              <a:t>clásicos </a:t>
            </a:r>
            <a:r>
              <a:rPr lang="es-ES" sz="2000" dirty="0" smtClean="0"/>
              <a:t>americanos.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P</a:t>
            </a:r>
            <a:r>
              <a:rPr lang="es-ES" sz="2000" dirty="0" smtClean="0"/>
              <a:t>roducciones </a:t>
            </a:r>
            <a:r>
              <a:rPr lang="es-ES" sz="2000" dirty="0"/>
              <a:t>con altos presupuestos o estudios conocidos.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1909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1026" name="Picture 2" descr="Bells of San Angelo (1947) Roy Rogers &amp; Dale Evans | Classic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897" y="627630"/>
            <a:ext cx="3353855" cy="188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652" y="614667"/>
            <a:ext cx="1926043" cy="27456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77" y="627630"/>
            <a:ext cx="2046867" cy="273267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30" y="4668427"/>
            <a:ext cx="3474105" cy="195200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518" y="4361395"/>
            <a:ext cx="2503902" cy="25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61" y="940905"/>
            <a:ext cx="4390758" cy="248809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58799" y="3724272"/>
            <a:ext cx="6391337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Películas</a:t>
            </a:r>
            <a:r>
              <a:rPr lang="es-ES" sz="2000" dirty="0" smtClean="0"/>
              <a:t> </a:t>
            </a:r>
            <a:r>
              <a:rPr lang="es-ES" sz="2000" dirty="0"/>
              <a:t>de Origen </a:t>
            </a:r>
            <a:r>
              <a:rPr lang="es-ES" sz="2000" dirty="0" smtClean="0"/>
              <a:t>Europeo.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Idioma </a:t>
            </a:r>
            <a:r>
              <a:rPr lang="es-ES" sz="2000" dirty="0"/>
              <a:t>distinto del inglés, con predominancia de idiomas como italiano, francés, español. </a:t>
            </a:r>
            <a:endParaRPr lang="es-ES" sz="2000" dirty="0" smtClean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Géneros</a:t>
            </a:r>
            <a:r>
              <a:rPr lang="es-ES" sz="2000" dirty="0" smtClean="0"/>
              <a:t> alternativos</a:t>
            </a:r>
            <a:r>
              <a:rPr lang="es-ES" sz="2000" dirty="0"/>
              <a:t>, experimentales o de culto. </a:t>
            </a:r>
            <a:endParaRPr lang="es-ES" sz="2000" dirty="0" smtClean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D</a:t>
            </a:r>
            <a:r>
              <a:rPr lang="es-ES" sz="2000" dirty="0" smtClean="0"/>
              <a:t>e </a:t>
            </a:r>
            <a:r>
              <a:rPr lang="es-ES" sz="2000" dirty="0"/>
              <a:t>época antigua o cine clásico </a:t>
            </a:r>
            <a:r>
              <a:rPr lang="es-ES" sz="2000" dirty="0" smtClean="0"/>
              <a:t>europeo.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E</a:t>
            </a:r>
            <a:r>
              <a:rPr lang="es-ES" sz="2000" dirty="0" smtClean="0"/>
              <a:t>nfoque </a:t>
            </a:r>
            <a:r>
              <a:rPr lang="es-ES" sz="2000" dirty="0"/>
              <a:t>narrativo más artístico, simbólico o de autor.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1909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99" y="768357"/>
            <a:ext cx="1905000" cy="2400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23" y="811423"/>
            <a:ext cx="1914525" cy="23812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186" y="1038663"/>
            <a:ext cx="2572337" cy="19267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69" y="3486145"/>
            <a:ext cx="2192901" cy="318324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6126" y="3516176"/>
            <a:ext cx="2136793" cy="31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786" y="723454"/>
            <a:ext cx="5280815" cy="254935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62440" y="4052181"/>
            <a:ext cx="6096000" cy="18876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Películas</a:t>
            </a:r>
            <a:r>
              <a:rPr lang="es-ES" sz="2000" dirty="0" smtClean="0"/>
              <a:t> </a:t>
            </a:r>
            <a:r>
              <a:rPr lang="es-ES" sz="2000" dirty="0"/>
              <a:t>japonesas, </a:t>
            </a:r>
            <a:r>
              <a:rPr lang="es-ES" sz="2000" dirty="0" smtClean="0"/>
              <a:t>dirigidas </a:t>
            </a:r>
            <a:r>
              <a:rPr lang="es-ES" sz="2000" dirty="0"/>
              <a:t>por directores reconocidos de Japón </a:t>
            </a:r>
            <a:r>
              <a:rPr lang="es-ES" sz="2000" dirty="0" smtClean="0"/>
              <a:t>y </a:t>
            </a:r>
            <a:r>
              <a:rPr lang="es-ES" sz="2000" dirty="0"/>
              <a:t>tienen idioma </a:t>
            </a:r>
            <a:r>
              <a:rPr lang="es-ES" sz="2000" dirty="0" smtClean="0"/>
              <a:t>japonés.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Predomina el género</a:t>
            </a:r>
            <a:r>
              <a:rPr lang="es-ES" sz="2000" dirty="0" smtClean="0"/>
              <a:t> anime</a:t>
            </a:r>
            <a:r>
              <a:rPr lang="es-ES" sz="2000" dirty="0"/>
              <a:t>, horror y </a:t>
            </a:r>
            <a:r>
              <a:rPr lang="es-ES" sz="2000" dirty="0" err="1"/>
              <a:t>sci</a:t>
            </a:r>
            <a:r>
              <a:rPr lang="es-ES" sz="2000" dirty="0"/>
              <a:t>-fi. </a:t>
            </a:r>
            <a:endParaRPr lang="es-ES" sz="2000" dirty="0" smtClean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C</a:t>
            </a:r>
            <a:r>
              <a:rPr lang="es-ES" sz="2000" dirty="0" smtClean="0"/>
              <a:t>ultura </a:t>
            </a:r>
            <a:r>
              <a:rPr lang="es-ES" sz="2000" dirty="0"/>
              <a:t>visual y narrativa japonesa, muy distintos al occidental.</a:t>
            </a:r>
            <a:endParaRPr lang="en-U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1909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Gaussian Mixture </a:t>
                      </a:r>
                      <a:r>
                        <a:rPr lang="es-ES" sz="1600" dirty="0" err="1" smtClean="0">
                          <a:solidFill>
                            <a:schemeClr val="tx1"/>
                          </a:solidFill>
                        </a:rPr>
                        <a:t>Models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3" y="724490"/>
            <a:ext cx="1974847" cy="263652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389" y="723454"/>
            <a:ext cx="1997581" cy="266687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85" y="3339167"/>
            <a:ext cx="2249543" cy="338046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681" y="955764"/>
            <a:ext cx="1511275" cy="2173973"/>
          </a:xfrm>
          <a:prstGeom prst="rect">
            <a:avLst/>
          </a:prstGeom>
        </p:spPr>
      </p:pic>
      <p:pic>
        <p:nvPicPr>
          <p:cNvPr id="3082" name="Picture 10" descr="Godzilla vs. Mechagodzilla II (1993) - Carteles — The Movie Database (TMDB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70" y="3272432"/>
            <a:ext cx="2298131" cy="344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873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1415" tIns="129573789" rIns="0" bIns="17276240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Conclusión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Durante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proyecto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exploraron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varios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métodos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agrupamiento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no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supervisado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tras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aplicar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algunos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reducción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dimensionalidad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análisis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Componentes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Principales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(PCA).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Aunque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probaron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técnicas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K-Means y DBSCAN,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métodos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no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lograron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separación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adecuada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clusters.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contraste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algoritmo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GMM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resultó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más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útil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ya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que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logró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identificar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agrupamientos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más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coherentes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significativos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Resultados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Cluster 0(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contiene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mayoría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Tiene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más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baja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 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caracteriza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tener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películas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origen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USA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idioma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ingles.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Cluster 1: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-Se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caracteriza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tener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mayor al 0 y son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antiguas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provenientes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origen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europeo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Cluster 2: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compuesto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japonesas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tiene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mas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alta.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Respecto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componentes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PCA,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componente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principal 1 (PC1)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está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dominado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variables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relacionadas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lenguaje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país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ej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inglés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USA,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japonés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Japón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italiano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Italia,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francés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Francia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indica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que PC1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está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capturando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una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gran parte de la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variabilidad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basada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localización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geográfica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y el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idioma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Debido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a que la variable Calificación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promedio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 que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utilizaremos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para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cumplir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con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nuetro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objetivo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analisis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recomendaremos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las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peliculas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 del cluster 2.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344706" y="0"/>
            <a:ext cx="272975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Conclusión</a:t>
            </a:r>
            <a:endParaRPr lang="en-U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smtClean="0"/>
              <a:t>              </a:t>
            </a:r>
            <a:r>
              <a:rPr lang="es-ES" sz="2400" b="1" dirty="0"/>
              <a:t>Modelo de </a:t>
            </a:r>
            <a:r>
              <a:rPr lang="es-ES" sz="2400" b="1" dirty="0" smtClean="0"/>
              <a:t>aprendizaje no </a:t>
            </a:r>
            <a:r>
              <a:rPr lang="es-ES" sz="2400" b="1" dirty="0"/>
              <a:t>supervisado</a:t>
            </a:r>
            <a:endParaRPr lang="en-US" sz="2400" b="1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6166"/>
              </p:ext>
            </p:extLst>
          </p:nvPr>
        </p:nvGraphicFramePr>
        <p:xfrm>
          <a:off x="566054" y="-4023"/>
          <a:ext cx="1161288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1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5481">
                  <a:extLst>
                    <a:ext uri="{9D8B030D-6E8A-4147-A177-3AD203B41FA5}">
                      <a16:colId xmlns:a16="http://schemas.microsoft.com/office/drawing/2014/main" val="463207772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Análisis</a:t>
                      </a:r>
                      <a:r>
                        <a:rPr lang="es-ES" sz="1600" b="1" kern="1200" baseline="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y limpieza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Transformación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encoding</a:t>
                      </a:r>
                      <a:endParaRPr lang="en-US" sz="1600" b="1" kern="1200" dirty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err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ES" sz="1600" b="1" kern="1200" dirty="0" smtClean="0">
                        <a:solidFill>
                          <a:schemeClr val="tx1">
                            <a:alpha val="4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>
                              <a:alpha val="40000"/>
                            </a:schemeClr>
                          </a:solidFill>
                        </a:rPr>
                        <a:t>GMM</a:t>
                      </a:r>
                      <a:endParaRPr lang="en-US" sz="1600" dirty="0">
                        <a:solidFill>
                          <a:schemeClr val="tx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tx1"/>
                          </a:solidFill>
                        </a:rPr>
                        <a:t>Conclusión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757517" y="1627763"/>
            <a:ext cx="572396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Recomendación basada en una película</a:t>
            </a:r>
          </a:p>
          <a:p>
            <a:r>
              <a:rPr lang="es-ES" sz="2000" dirty="0"/>
              <a:t>E</a:t>
            </a:r>
            <a:r>
              <a:rPr lang="es-ES" sz="2000" dirty="0" smtClean="0"/>
              <a:t>l </a:t>
            </a:r>
            <a:r>
              <a:rPr lang="es-ES" sz="2000" dirty="0"/>
              <a:t>usuario selecciona una película que pertenece a </a:t>
            </a:r>
            <a:endParaRPr lang="es-ES" sz="2000" dirty="0" smtClean="0"/>
          </a:p>
          <a:p>
            <a:r>
              <a:rPr lang="es-ES" sz="2000" dirty="0" smtClean="0"/>
              <a:t>un </a:t>
            </a:r>
            <a:r>
              <a:rPr lang="es-ES" sz="2000" dirty="0" err="1"/>
              <a:t>cluster</a:t>
            </a:r>
            <a:r>
              <a:rPr lang="es-ES" sz="2000" dirty="0"/>
              <a:t> específico, se le pueden recomendar otras </a:t>
            </a:r>
            <a:endParaRPr lang="es-ES" sz="2000" dirty="0" smtClean="0"/>
          </a:p>
          <a:p>
            <a:r>
              <a:rPr lang="es-ES" sz="2000" dirty="0" smtClean="0"/>
              <a:t>del </a:t>
            </a:r>
            <a:r>
              <a:rPr lang="es-ES" sz="2000" dirty="0"/>
              <a:t>mismo </a:t>
            </a:r>
            <a:r>
              <a:rPr lang="es-ES" sz="2000" dirty="0" err="1"/>
              <a:t>cluster</a:t>
            </a:r>
            <a:r>
              <a:rPr lang="es-ES" sz="2000" dirty="0" smtClean="0"/>
              <a:t>.</a:t>
            </a:r>
          </a:p>
          <a:p>
            <a:endParaRPr lang="es-ES" sz="2000" dirty="0"/>
          </a:p>
          <a:p>
            <a:r>
              <a:rPr lang="es-ES" sz="2000" b="1" dirty="0" smtClean="0"/>
              <a:t>Recomendación </a:t>
            </a:r>
            <a:r>
              <a:rPr lang="es-ES" sz="2000" b="1" dirty="0"/>
              <a:t>basada en perfil de usuario</a:t>
            </a:r>
          </a:p>
          <a:p>
            <a:r>
              <a:rPr lang="es-ES" sz="2000" dirty="0"/>
              <a:t>Si el usuario ha visto varias películas, </a:t>
            </a:r>
            <a:r>
              <a:rPr lang="es-ES" sz="2000" dirty="0" smtClean="0"/>
              <a:t>entonces:</a:t>
            </a:r>
            <a:endParaRPr lang="es-E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Ver a qué </a:t>
            </a:r>
            <a:r>
              <a:rPr lang="es-ES" sz="2000" dirty="0" err="1"/>
              <a:t>clusters</a:t>
            </a:r>
            <a:r>
              <a:rPr lang="es-ES" sz="2000" dirty="0"/>
              <a:t> pertenecen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Determinar el </a:t>
            </a:r>
            <a:r>
              <a:rPr lang="es-ES" sz="2000" dirty="0" err="1"/>
              <a:t>cluster</a:t>
            </a:r>
            <a:r>
              <a:rPr lang="es-ES" sz="2000" dirty="0"/>
              <a:t> dominante en su historial.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dirty="0"/>
              <a:t>Recomendar películas de ese </a:t>
            </a:r>
            <a:r>
              <a:rPr lang="es-ES" sz="2000" dirty="0" err="1"/>
              <a:t>cluster</a:t>
            </a:r>
            <a:r>
              <a:rPr lang="es-ES" sz="2000" dirty="0"/>
              <a:t> que aún no </a:t>
            </a:r>
            <a:endParaRPr lang="es-ES" sz="2000" dirty="0" smtClean="0"/>
          </a:p>
          <a:p>
            <a:r>
              <a:rPr lang="es-ES" sz="2000" dirty="0" smtClean="0"/>
              <a:t>haya </a:t>
            </a:r>
            <a:r>
              <a:rPr lang="es-ES" sz="2000" dirty="0"/>
              <a:t>visto</a:t>
            </a:r>
            <a:r>
              <a:rPr lang="es-ES" sz="2000" dirty="0" smtClean="0"/>
              <a:t>.</a:t>
            </a:r>
          </a:p>
          <a:p>
            <a:endParaRPr lang="es-ES" dirty="0" smtClean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7059706" y="2018830"/>
            <a:ext cx="4545107" cy="2421176"/>
          </a:xfrm>
          <a:prstGeom prst="rect">
            <a:avLst/>
          </a:prstGeom>
          <a:noFill/>
          <a:ln w="762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Ponderar </a:t>
            </a:r>
            <a:r>
              <a:rPr lang="en-US" altLang="en-US" sz="2000" dirty="0" smtClean="0"/>
              <a:t>calificación </a:t>
            </a:r>
            <a:r>
              <a:rPr kumimoji="0" lang="en-US" altLang="en-US" sz="2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dentro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del cluster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 smtClean="0"/>
              <a:t>Utilizar </a:t>
            </a:r>
            <a:r>
              <a:rPr lang="en-US" altLang="en-US" sz="2000" dirty="0" err="1"/>
              <a:t>más</a:t>
            </a:r>
            <a:r>
              <a:rPr lang="en-US" altLang="en-US" sz="2000" dirty="0"/>
              <a:t> de un </a:t>
            </a:r>
            <a:r>
              <a:rPr lang="en-US" altLang="en-US" sz="2000" dirty="0" smtClean="0"/>
              <a:t>cluster.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</a:pPr>
            <a:r>
              <a:rPr lang="en-US" altLang="en-US" sz="2000" dirty="0"/>
              <a:t>E</a:t>
            </a:r>
            <a:r>
              <a:rPr lang="en-US" altLang="en-US" sz="2000" dirty="0" smtClean="0"/>
              <a:t>l </a:t>
            </a:r>
            <a:r>
              <a:rPr lang="en-US" altLang="en-US" sz="2000" dirty="0" err="1"/>
              <a:t>usuario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elige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películas</a:t>
            </a:r>
            <a:r>
              <a:rPr lang="en-US" altLang="en-US" sz="2000" dirty="0"/>
              <a:t> y </a:t>
            </a:r>
            <a:r>
              <a:rPr lang="en-US" altLang="en-US" sz="2000" dirty="0" err="1" smtClean="0"/>
              <a:t>recibe</a:t>
            </a:r>
            <a:endParaRPr lang="en-US" altLang="en-US" sz="2000" dirty="0" smtClean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tabLst/>
            </a:pP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recomendaciones</a:t>
            </a:r>
            <a:r>
              <a:rPr lang="en-US" altLang="en-US" sz="2000" dirty="0" smtClean="0"/>
              <a:t> </a:t>
            </a:r>
            <a:r>
              <a:rPr lang="en-US" altLang="en-US" sz="2000" dirty="0" err="1"/>
              <a:t>dinámicas</a:t>
            </a:r>
            <a:r>
              <a:rPr lang="en-US" altLang="en-US" sz="2000" dirty="0" smtClean="0"/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tabLst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840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65761" y="563438"/>
            <a:ext cx="114300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/>
              <a:t>Elección del </a:t>
            </a:r>
            <a:r>
              <a:rPr lang="es-ES" sz="3600" b="1" dirty="0" err="1"/>
              <a:t>dataset</a:t>
            </a:r>
            <a:r>
              <a:rPr lang="es-ES" sz="3600" b="1" dirty="0"/>
              <a:t> </a:t>
            </a:r>
          </a:p>
          <a:p>
            <a:r>
              <a:rPr lang="es-ES" sz="2400" dirty="0"/>
              <a:t>F</a:t>
            </a:r>
            <a:r>
              <a:rPr lang="es-ES" sz="2400" dirty="0" smtClean="0"/>
              <a:t>ue </a:t>
            </a:r>
            <a:r>
              <a:rPr lang="es-ES" sz="2400" dirty="0"/>
              <a:t>extraído de </a:t>
            </a:r>
            <a:r>
              <a:rPr lang="es-ES" sz="2400" u="sng" dirty="0">
                <a:hlinkClick r:id="rId2"/>
              </a:rPr>
              <a:t>https://www.kaggle.com/datasets/ky1338/10000-movies-letterboxd-data</a:t>
            </a:r>
            <a:r>
              <a:rPr lang="es-ES" sz="2400" dirty="0"/>
              <a:t>. </a:t>
            </a:r>
            <a:endParaRPr lang="es-ES" sz="2400" dirty="0" smtClean="0"/>
          </a:p>
          <a:p>
            <a:r>
              <a:rPr lang="es-ES" sz="2400" dirty="0" smtClean="0"/>
              <a:t>Los </a:t>
            </a:r>
            <a:r>
              <a:rPr lang="es-ES" sz="2400" dirty="0"/>
              <a:t>datos se recopilaron en una lista de </a:t>
            </a:r>
            <a:r>
              <a:rPr lang="es-ES" sz="2400" dirty="0" err="1"/>
              <a:t>Letterboxd</a:t>
            </a:r>
            <a:r>
              <a:rPr lang="es-ES" sz="2400" dirty="0"/>
              <a:t>. </a:t>
            </a:r>
            <a:r>
              <a:rPr lang="es-ES" sz="2400" dirty="0" smtClean="0"/>
              <a:t>Cuenta </a:t>
            </a:r>
            <a:r>
              <a:rPr lang="es-ES" sz="2400" dirty="0"/>
              <a:t>con 10 002 entradas de diversos géneros y décadas. Los datos fueron tomados el 8/4/2025.</a:t>
            </a:r>
            <a:endParaRPr lang="en-US" sz="2400" dirty="0"/>
          </a:p>
          <a:p>
            <a:endParaRPr lang="es-ES" b="1" dirty="0" smtClean="0"/>
          </a:p>
          <a:p>
            <a:r>
              <a:rPr lang="es-ES" sz="3600" b="1" dirty="0" smtClean="0"/>
              <a:t>Definición </a:t>
            </a:r>
            <a:r>
              <a:rPr lang="es-ES" sz="3600" b="1" dirty="0"/>
              <a:t>de objetivos</a:t>
            </a:r>
          </a:p>
          <a:p>
            <a:endParaRPr lang="es-ES" b="1" dirty="0"/>
          </a:p>
          <a:p>
            <a:r>
              <a:rPr lang="es-ES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s-ES" sz="2400" b="1" dirty="0">
                <a:ea typeface="Times New Roman" panose="02020603050405020304" pitchFamily="18" charset="0"/>
              </a:rPr>
              <a:t>Objetivo general: </a:t>
            </a:r>
            <a:r>
              <a:rPr lang="es-ES" sz="2400" dirty="0">
                <a:ea typeface="Times New Roman" panose="02020603050405020304" pitchFamily="18" charset="0"/>
              </a:rPr>
              <a:t> elaborar un sistema de recomendación tomando la calificación final de una película como indicador de aceptación por el público.</a:t>
            </a:r>
          </a:p>
          <a:p>
            <a:endParaRPr lang="es-ES" sz="2400" b="1" dirty="0"/>
          </a:p>
          <a:p>
            <a:r>
              <a:rPr lang="es-ES" sz="2400" b="1" dirty="0"/>
              <a:t>Objetivo específico 1:</a:t>
            </a:r>
            <a:r>
              <a:rPr lang="es-ES" sz="2400" dirty="0"/>
              <a:t> analizar la aceptación de películas por protagonista, director, genero y país de origen según calificación promedio y una nueva variable, </a:t>
            </a:r>
            <a:r>
              <a:rPr lang="es-ES" sz="2400" dirty="0" err="1"/>
              <a:t>Porcentaje_likes</a:t>
            </a:r>
            <a:r>
              <a:rPr lang="es-ES" sz="2400" dirty="0"/>
              <a:t>.</a:t>
            </a:r>
          </a:p>
          <a:p>
            <a:endParaRPr lang="es-ES" sz="2400" b="1" dirty="0"/>
          </a:p>
          <a:p>
            <a:r>
              <a:rPr lang="es-ES" sz="2400" b="1" dirty="0"/>
              <a:t>Objetivo específico 2:</a:t>
            </a:r>
            <a:r>
              <a:rPr lang="es-ES" sz="2400" dirty="0"/>
              <a:t> determinar si existe relación, y cómo se comporta, entre las variables vistas, duración y </a:t>
            </a:r>
            <a:r>
              <a:rPr lang="es-ES" sz="2400" dirty="0" err="1"/>
              <a:t>likes</a:t>
            </a:r>
            <a:r>
              <a:rPr lang="es-ES" sz="2400" dirty="0"/>
              <a:t> con la calificación final.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203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91395" y="953589"/>
            <a:ext cx="5342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/>
              <a:t> </a:t>
            </a:r>
            <a:r>
              <a:rPr lang="es-ES" sz="4800" b="1" dirty="0" smtClean="0"/>
              <a:t>GRACIAS!</a:t>
            </a:r>
            <a:endParaRPr lang="en-US" sz="48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189" y="4021471"/>
            <a:ext cx="2381582" cy="27245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395" y="1784586"/>
            <a:ext cx="6076652" cy="34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379828" y="1446571"/>
            <a:ext cx="11812172" cy="3964858"/>
            <a:chOff x="0" y="2318376"/>
            <a:chExt cx="12309566" cy="3481532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18376"/>
              <a:ext cx="8097843" cy="346846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4266" y="2495006"/>
              <a:ext cx="4825300" cy="3304902"/>
            </a:xfrm>
            <a:prstGeom prst="rect">
              <a:avLst/>
            </a:prstGeom>
          </p:spPr>
        </p:pic>
      </p:grpSp>
      <p:sp>
        <p:nvSpPr>
          <p:cNvPr id="9" name="CuadroTexto 8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10292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Caracterización </a:t>
                      </a:r>
                      <a:r>
                        <a:rPr lang="es-ES" sz="1600" dirty="0" err="1" smtClean="0"/>
                        <a:t>dataframe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718" y="60940"/>
            <a:ext cx="1737511" cy="4572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046" y="60940"/>
            <a:ext cx="1737511" cy="457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660" y="60940"/>
            <a:ext cx="1737511" cy="457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74" y="60940"/>
            <a:ext cx="1737511" cy="4572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888" y="23466"/>
            <a:ext cx="173751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98" y="426363"/>
            <a:ext cx="3728848" cy="643163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85894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Caracterización </a:t>
                      </a:r>
                      <a:r>
                        <a:rPr lang="es-ES" sz="1600" dirty="0" err="1" smtClean="0"/>
                        <a:t>dataframe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18" y="60940"/>
            <a:ext cx="1737511" cy="4572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07" y="24902"/>
            <a:ext cx="1737511" cy="4572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18" y="80681"/>
            <a:ext cx="1737511" cy="457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79" y="60940"/>
            <a:ext cx="1737511" cy="4572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489" y="31632"/>
            <a:ext cx="173751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839875" y="1594014"/>
            <a:ext cx="10738674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400" dirty="0" smtClean="0"/>
              <a:t>Separación de </a:t>
            </a:r>
            <a:r>
              <a:rPr lang="es-ES" sz="2400" dirty="0"/>
              <a:t>lista y </a:t>
            </a:r>
            <a:r>
              <a:rPr lang="es-ES" sz="2400" dirty="0" smtClean="0"/>
              <a:t>conservación del </a:t>
            </a:r>
            <a:r>
              <a:rPr lang="es-ES" sz="2400" dirty="0"/>
              <a:t>primer elemento. </a:t>
            </a:r>
            <a:endParaRPr lang="es-ES" sz="2400" dirty="0" smtClean="0"/>
          </a:p>
          <a:p>
            <a:pPr>
              <a:spcAft>
                <a:spcPts val="1000"/>
              </a:spcAft>
            </a:pPr>
            <a:r>
              <a:rPr lang="es-ES" sz="2400" dirty="0" smtClean="0"/>
              <a:t>Observación </a:t>
            </a:r>
            <a:r>
              <a:rPr lang="es-ES" sz="2400" dirty="0"/>
              <a:t>de </a:t>
            </a:r>
            <a:r>
              <a:rPr lang="es-ES" sz="2400" dirty="0" smtClean="0"/>
              <a:t>repetidos y espacios en blanco, </a:t>
            </a:r>
            <a:r>
              <a:rPr lang="es-ES" sz="2400" dirty="0"/>
              <a:t>unificación y </a:t>
            </a:r>
            <a:r>
              <a:rPr lang="es-ES" sz="2400" dirty="0" smtClean="0"/>
              <a:t>comprobación.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0"/>
            <a:ext cx="553998" cy="6858000"/>
          </a:xfrm>
          <a:prstGeom prst="rect">
            <a:avLst/>
          </a:prstGeom>
          <a:solidFill>
            <a:srgbClr val="FF0066"/>
          </a:solidFill>
        </p:spPr>
        <p:txBody>
          <a:bodyPr vert="vert270"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Limpieza, tratamiento y análisis exploratorio de datos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9875" y="2963139"/>
            <a:ext cx="5669280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400" dirty="0"/>
              <a:t>Eliminación de columnas según objetivos</a:t>
            </a:r>
          </a:p>
          <a:p>
            <a:r>
              <a:rPr lang="es-ES" sz="2400" dirty="0"/>
              <a:t>Renombramiento de las columnas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39875" y="4450068"/>
            <a:ext cx="9037410" cy="1328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400" dirty="0" smtClean="0"/>
              <a:t>Identificación </a:t>
            </a:r>
          </a:p>
          <a:p>
            <a:r>
              <a:rPr lang="es-ES" sz="2400" dirty="0" smtClean="0"/>
              <a:t>Manejo            variables            numéricas                     imputación </a:t>
            </a:r>
          </a:p>
          <a:p>
            <a:r>
              <a:rPr lang="es-ES" sz="2400" dirty="0"/>
              <a:t> </a:t>
            </a:r>
            <a:r>
              <a:rPr lang="es-ES" sz="2400" dirty="0" smtClean="0"/>
              <a:t>                                                     categóricas                    eliminación de fila</a:t>
            </a:r>
            <a:endParaRPr lang="es-ES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1855511" y="5205689"/>
            <a:ext cx="5467894" cy="336131"/>
            <a:chOff x="1855511" y="5205689"/>
            <a:chExt cx="5467894" cy="336131"/>
          </a:xfrm>
        </p:grpSpPr>
        <p:cxnSp>
          <p:nvCxnSpPr>
            <p:cNvPr id="4" name="Conector recto de flecha 3"/>
            <p:cNvCxnSpPr/>
            <p:nvPr/>
          </p:nvCxnSpPr>
          <p:spPr>
            <a:xfrm flipV="1">
              <a:off x="3773657" y="5206540"/>
              <a:ext cx="756140" cy="175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>
              <a:off x="6008579" y="5206540"/>
              <a:ext cx="131482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3821136" y="5291501"/>
              <a:ext cx="708661" cy="2371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>
              <a:off x="6008579" y="5541820"/>
              <a:ext cx="131482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>
              <a:off x="1855511" y="5205689"/>
              <a:ext cx="878727" cy="8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11468"/>
              </p:ext>
            </p:extLst>
          </p:nvPr>
        </p:nvGraphicFramePr>
        <p:xfrm>
          <a:off x="553998" y="0"/>
          <a:ext cx="11638002" cy="57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bg1"/>
                  </a:outerShdw>
                </a:effectLst>
                <a:tableStyleId>{5C22544A-7EE6-4342-B048-85BDC9FD1C3A}</a:tableStyleId>
              </a:tblPr>
              <a:tblGrid>
                <a:gridCol w="1939667">
                  <a:extLst>
                    <a:ext uri="{9D8B030D-6E8A-4147-A177-3AD203B41FA5}">
                      <a16:colId xmlns:a16="http://schemas.microsoft.com/office/drawing/2014/main" val="2902962557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643439735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404389059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1130008601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232563666"/>
                    </a:ext>
                  </a:extLst>
                </a:gridCol>
                <a:gridCol w="1939667">
                  <a:extLst>
                    <a:ext uri="{9D8B030D-6E8A-4147-A177-3AD203B41FA5}">
                      <a16:colId xmlns:a16="http://schemas.microsoft.com/office/drawing/2014/main" val="3737676190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Caracterización </a:t>
                      </a:r>
                      <a:r>
                        <a:rPr lang="es-ES" sz="1600" dirty="0" err="1" smtClean="0">
                          <a:solidFill>
                            <a:schemeClr val="lt1">
                              <a:alpha val="40000"/>
                            </a:schemeClr>
                          </a:solidFill>
                        </a:rPr>
                        <a:t>dataframe</a:t>
                      </a:r>
                      <a:endParaRPr lang="en-US" sz="1600" dirty="0">
                        <a:solidFill>
                          <a:schemeClr val="lt1">
                            <a:alpha val="4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Análisis de variables categóricas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Columnas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Valores faltantes</a:t>
                      </a:r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 smtClean="0"/>
                        <a:t>Outliers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Visualización</a:t>
                      </a:r>
                      <a:endParaRPr lang="en-US" sz="1600" dirty="0"/>
                    </a:p>
                  </a:txBody>
                  <a:tcPr anchor="ctr"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19473"/>
                  </a:ext>
                </a:extLst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50" y="11668"/>
            <a:ext cx="1737511" cy="457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55" y="53793"/>
            <a:ext cx="1737511" cy="4572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340" y="98204"/>
            <a:ext cx="1737511" cy="457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50" y="60940"/>
            <a:ext cx="173751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8" y="85239"/>
            <a:ext cx="4565713" cy="6600433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457200" y="3287485"/>
            <a:ext cx="666206" cy="1959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4045132" y="3219993"/>
            <a:ext cx="666206" cy="1959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13" y="393477"/>
            <a:ext cx="6227406" cy="60449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96" y="1476336"/>
            <a:ext cx="3400900" cy="4458322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5187807" y="3711207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298024" y="152400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936579" y="4833255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145624" y="2296058"/>
            <a:ext cx="3410163" cy="771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5342439" y="1327030"/>
            <a:ext cx="3410163" cy="771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4771685" y="354288"/>
            <a:ext cx="4049217" cy="1754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2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58092" y="457200"/>
            <a:ext cx="566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Columnas</a:t>
            </a:r>
            <a:endParaRPr lang="es-ES" dirty="0"/>
          </a:p>
          <a:p>
            <a:r>
              <a:rPr lang="es-ES" i="1" dirty="0"/>
              <a:t>Eliminación de columnas según </a:t>
            </a:r>
            <a:r>
              <a:rPr lang="es-ES" i="1" dirty="0" smtClean="0"/>
              <a:t>objetivos</a:t>
            </a:r>
          </a:p>
          <a:p>
            <a:r>
              <a:rPr lang="es-ES" i="1" dirty="0"/>
              <a:t>Traducción del nombre de las </a:t>
            </a:r>
            <a:r>
              <a:rPr lang="es-ES" i="1" dirty="0" smtClean="0"/>
              <a:t>columnas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9" y="1511158"/>
            <a:ext cx="8294586" cy="52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1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